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72" r:id="rId2"/>
    <p:sldId id="273" r:id="rId3"/>
    <p:sldId id="274" r:id="rId4"/>
    <p:sldId id="275" r:id="rId5"/>
    <p:sldId id="276" r:id="rId6"/>
    <p:sldId id="277" r:id="rId7"/>
    <p:sldId id="278" r:id="rId8"/>
  </p:sldIdLst>
  <p:sldSz cx="9906000" cy="6858000" type="A4"/>
  <p:notesSz cx="6858000" cy="9144000"/>
  <p:defaultTextStyle>
    <a:defPPr>
      <a:defRPr lang="ko-KR"/>
    </a:defPPr>
    <a:lvl1pPr marL="0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1pPr>
    <a:lvl2pPr marL="276789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2pPr>
    <a:lvl3pPr marL="553578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3pPr>
    <a:lvl4pPr marL="830367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4pPr>
    <a:lvl5pPr marL="1107156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5pPr>
    <a:lvl6pPr marL="1383944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6pPr>
    <a:lvl7pPr marL="1660733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7pPr>
    <a:lvl8pPr marL="1937522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8pPr>
    <a:lvl9pPr marL="2214311" algn="l" defTabSz="553578" rtl="0" eaLnBrk="1" latinLnBrk="1" hangingPunct="1">
      <a:defRPr sz="109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10" d="100"/>
          <a:sy n="110" d="100"/>
        </p:scale>
        <p:origin x="127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8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5.png>
</file>

<file path=ppt/media/image16.png>
</file>

<file path=ppt/media/image17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EF590E-DD94-4BA4-86BB-95E3D6C5E529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00194-79A9-444E-878F-0987765F28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562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1pPr>
    <a:lvl2pPr marL="276789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2pPr>
    <a:lvl3pPr marL="553578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3pPr>
    <a:lvl4pPr marL="830367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4pPr>
    <a:lvl5pPr marL="1107156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5pPr>
    <a:lvl6pPr marL="1383944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6pPr>
    <a:lvl7pPr marL="1660733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7pPr>
    <a:lvl8pPr marL="1937522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8pPr>
    <a:lvl9pPr marL="2214311" algn="l" defTabSz="553578" rtl="0" eaLnBrk="1" latinLnBrk="1" hangingPunct="1">
      <a:defRPr sz="72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제목 개체 틀 14"/>
          <p:cNvSpPr txBox="1">
            <a:spLocks/>
          </p:cNvSpPr>
          <p:nvPr userDrawn="1"/>
        </p:nvSpPr>
        <p:spPr>
          <a:xfrm>
            <a:off x="144077" y="140791"/>
            <a:ext cx="2475922" cy="318539"/>
          </a:xfrm>
          <a:prstGeom prst="rect">
            <a:avLst/>
          </a:prstGeom>
        </p:spPr>
        <p:txBody>
          <a:bodyPr vert="horz" lIns="134404" tIns="67203" rIns="134404" bIns="67203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400" b="1" kern="1200">
                <a:solidFill>
                  <a:schemeClr val="tx1"/>
                </a:solidFill>
                <a:latin typeface="Arial Narrow" panose="020B0606020202030204" pitchFamily="34" charset="0"/>
                <a:ea typeface="LG스마트체 Regular" panose="020B0600000101010101" pitchFamily="50" charset="-127"/>
                <a:cs typeface="+mj-cs"/>
              </a:defRPr>
            </a:lvl1pPr>
          </a:lstStyle>
          <a:p>
            <a:r>
              <a:rPr lang="ko-KR" altLang="en-US" sz="2059" smtClean="0"/>
              <a:t>기출문제</a:t>
            </a:r>
            <a:endParaRPr lang="ko-KR" altLang="en-US" sz="2059"/>
          </a:p>
        </p:txBody>
      </p:sp>
    </p:spTree>
    <p:extLst>
      <p:ext uri="{BB962C8B-B14F-4D97-AF65-F5344CB8AC3E}">
        <p14:creationId xmlns:p14="http://schemas.microsoft.com/office/powerpoint/2010/main" val="23510636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2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2" y="1825625"/>
            <a:ext cx="8543925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04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3" y="365126"/>
            <a:ext cx="2135981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6"/>
            <a:ext cx="6284119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025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2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042" y="1825625"/>
            <a:ext cx="8543925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175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2" y="1709741"/>
            <a:ext cx="8543925" cy="2852737"/>
          </a:xfrm>
          <a:prstGeom prst="rect">
            <a:avLst/>
          </a:prstGeom>
        </p:spPr>
        <p:txBody>
          <a:bodyPr anchor="b"/>
          <a:lstStyle>
            <a:lvl1pPr>
              <a:defRPr sz="8816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2" y="4589468"/>
            <a:ext cx="8543925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528">
                <a:solidFill>
                  <a:schemeClr val="tx1"/>
                </a:solidFill>
              </a:defRPr>
            </a:lvl1pPr>
            <a:lvl2pPr marL="671968" indent="0">
              <a:buNone/>
              <a:defRPr sz="2940">
                <a:solidFill>
                  <a:schemeClr val="tx1">
                    <a:tint val="75000"/>
                  </a:schemeClr>
                </a:solidFill>
              </a:defRPr>
            </a:lvl2pPr>
            <a:lvl3pPr marL="1343935" indent="0">
              <a:buNone/>
              <a:defRPr sz="2647">
                <a:solidFill>
                  <a:schemeClr val="tx1">
                    <a:tint val="75000"/>
                  </a:schemeClr>
                </a:solidFill>
              </a:defRPr>
            </a:lvl3pPr>
            <a:lvl4pPr marL="2015906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4pPr>
            <a:lvl5pPr marL="2687873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5pPr>
            <a:lvl6pPr marL="3359841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6pPr>
            <a:lvl7pPr marL="4031810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7pPr>
            <a:lvl8pPr marL="4703780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8pPr>
            <a:lvl9pPr marL="5375748" indent="0">
              <a:buNone/>
              <a:defRPr sz="23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518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2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9" y="1825625"/>
            <a:ext cx="42100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4" y="1825625"/>
            <a:ext cx="42100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724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34" y="1681165"/>
            <a:ext cx="4190702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528" b="1"/>
            </a:lvl1pPr>
            <a:lvl2pPr marL="671968" indent="0">
              <a:buNone/>
              <a:defRPr sz="2940" b="1"/>
            </a:lvl2pPr>
            <a:lvl3pPr marL="1343935" indent="0">
              <a:buNone/>
              <a:defRPr sz="2647" b="1"/>
            </a:lvl3pPr>
            <a:lvl4pPr marL="2015906" indent="0">
              <a:buNone/>
              <a:defRPr sz="2352" b="1"/>
            </a:lvl4pPr>
            <a:lvl5pPr marL="2687873" indent="0">
              <a:buNone/>
              <a:defRPr sz="2352" b="1"/>
            </a:lvl5pPr>
            <a:lvl6pPr marL="3359841" indent="0">
              <a:buNone/>
              <a:defRPr sz="2352" b="1"/>
            </a:lvl6pPr>
            <a:lvl7pPr marL="4031810" indent="0">
              <a:buNone/>
              <a:defRPr sz="2352" b="1"/>
            </a:lvl7pPr>
            <a:lvl8pPr marL="4703780" indent="0">
              <a:buNone/>
              <a:defRPr sz="2352" b="1"/>
            </a:lvl8pPr>
            <a:lvl9pPr marL="5375748" indent="0">
              <a:buNone/>
              <a:defRPr sz="2352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34" y="2505077"/>
            <a:ext cx="4190702" cy="36845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7" y="1681165"/>
            <a:ext cx="4211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528" b="1"/>
            </a:lvl1pPr>
            <a:lvl2pPr marL="671968" indent="0">
              <a:buNone/>
              <a:defRPr sz="2940" b="1"/>
            </a:lvl2pPr>
            <a:lvl3pPr marL="1343935" indent="0">
              <a:buNone/>
              <a:defRPr sz="2647" b="1"/>
            </a:lvl3pPr>
            <a:lvl4pPr marL="2015906" indent="0">
              <a:buNone/>
              <a:defRPr sz="2352" b="1"/>
            </a:lvl4pPr>
            <a:lvl5pPr marL="2687873" indent="0">
              <a:buNone/>
              <a:defRPr sz="2352" b="1"/>
            </a:lvl5pPr>
            <a:lvl6pPr marL="3359841" indent="0">
              <a:buNone/>
              <a:defRPr sz="2352" b="1"/>
            </a:lvl6pPr>
            <a:lvl7pPr marL="4031810" indent="0">
              <a:buNone/>
              <a:defRPr sz="2352" b="1"/>
            </a:lvl7pPr>
            <a:lvl8pPr marL="4703780" indent="0">
              <a:buNone/>
              <a:defRPr sz="2352" b="1"/>
            </a:lvl8pPr>
            <a:lvl9pPr marL="5375748" indent="0">
              <a:buNone/>
              <a:defRPr sz="2352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7" y="2505077"/>
            <a:ext cx="4211340" cy="36845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822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042" y="365128"/>
            <a:ext cx="8543925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0175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5603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3" y="457200"/>
            <a:ext cx="3194942" cy="1600200"/>
          </a:xfrm>
          <a:prstGeom prst="rect">
            <a:avLst/>
          </a:prstGeom>
        </p:spPr>
        <p:txBody>
          <a:bodyPr anchor="b"/>
          <a:lstStyle>
            <a:lvl1pPr>
              <a:defRPr sz="4703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4" y="987429"/>
            <a:ext cx="5014913" cy="4873625"/>
          </a:xfrm>
          <a:prstGeom prst="rect">
            <a:avLst/>
          </a:prstGeom>
        </p:spPr>
        <p:txBody>
          <a:bodyPr/>
          <a:lstStyle>
            <a:lvl1pPr>
              <a:defRPr sz="4703"/>
            </a:lvl1pPr>
            <a:lvl2pPr>
              <a:defRPr sz="4115"/>
            </a:lvl2pPr>
            <a:lvl3pPr>
              <a:defRPr sz="3528"/>
            </a:lvl3pPr>
            <a:lvl4pPr>
              <a:defRPr sz="2940"/>
            </a:lvl4pPr>
            <a:lvl5pPr>
              <a:defRPr sz="2940"/>
            </a:lvl5pPr>
            <a:lvl6pPr>
              <a:defRPr sz="2940"/>
            </a:lvl6pPr>
            <a:lvl7pPr>
              <a:defRPr sz="2940"/>
            </a:lvl7pPr>
            <a:lvl8pPr>
              <a:defRPr sz="2940"/>
            </a:lvl8pPr>
            <a:lvl9pPr>
              <a:defRPr sz="294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3" y="2057401"/>
            <a:ext cx="3194942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352"/>
            </a:lvl1pPr>
            <a:lvl2pPr marL="671968" indent="0">
              <a:buNone/>
              <a:defRPr sz="2059"/>
            </a:lvl2pPr>
            <a:lvl3pPr marL="1343935" indent="0">
              <a:buNone/>
              <a:defRPr sz="1764"/>
            </a:lvl3pPr>
            <a:lvl4pPr marL="2015906" indent="0">
              <a:buNone/>
              <a:defRPr sz="1471"/>
            </a:lvl4pPr>
            <a:lvl5pPr marL="2687873" indent="0">
              <a:buNone/>
              <a:defRPr sz="1471"/>
            </a:lvl5pPr>
            <a:lvl6pPr marL="3359841" indent="0">
              <a:buNone/>
              <a:defRPr sz="1471"/>
            </a:lvl6pPr>
            <a:lvl7pPr marL="4031810" indent="0">
              <a:buNone/>
              <a:defRPr sz="1471"/>
            </a:lvl7pPr>
            <a:lvl8pPr marL="4703780" indent="0">
              <a:buNone/>
              <a:defRPr sz="1471"/>
            </a:lvl8pPr>
            <a:lvl9pPr marL="5375748" indent="0">
              <a:buNone/>
              <a:defRPr sz="147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890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3" y="457200"/>
            <a:ext cx="3194942" cy="1600200"/>
          </a:xfrm>
          <a:prstGeom prst="rect">
            <a:avLst/>
          </a:prstGeom>
        </p:spPr>
        <p:txBody>
          <a:bodyPr anchor="b"/>
          <a:lstStyle>
            <a:lvl1pPr>
              <a:defRPr sz="4703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4" y="987429"/>
            <a:ext cx="5014913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4703"/>
            </a:lvl1pPr>
            <a:lvl2pPr marL="671968" indent="0">
              <a:buNone/>
              <a:defRPr sz="4115"/>
            </a:lvl2pPr>
            <a:lvl3pPr marL="1343935" indent="0">
              <a:buNone/>
              <a:defRPr sz="3528"/>
            </a:lvl3pPr>
            <a:lvl4pPr marL="2015906" indent="0">
              <a:buNone/>
              <a:defRPr sz="2940"/>
            </a:lvl4pPr>
            <a:lvl5pPr marL="2687873" indent="0">
              <a:buNone/>
              <a:defRPr sz="2940"/>
            </a:lvl5pPr>
            <a:lvl6pPr marL="3359841" indent="0">
              <a:buNone/>
              <a:defRPr sz="2940"/>
            </a:lvl6pPr>
            <a:lvl7pPr marL="4031810" indent="0">
              <a:buNone/>
              <a:defRPr sz="2940"/>
            </a:lvl7pPr>
            <a:lvl8pPr marL="4703780" indent="0">
              <a:buNone/>
              <a:defRPr sz="2940"/>
            </a:lvl8pPr>
            <a:lvl9pPr marL="5375748" indent="0">
              <a:buNone/>
              <a:defRPr sz="294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3" y="2057401"/>
            <a:ext cx="3194942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352"/>
            </a:lvl1pPr>
            <a:lvl2pPr marL="671968" indent="0">
              <a:buNone/>
              <a:defRPr sz="2059"/>
            </a:lvl2pPr>
            <a:lvl3pPr marL="1343935" indent="0">
              <a:buNone/>
              <a:defRPr sz="1764"/>
            </a:lvl3pPr>
            <a:lvl4pPr marL="2015906" indent="0">
              <a:buNone/>
              <a:defRPr sz="1471"/>
            </a:lvl4pPr>
            <a:lvl5pPr marL="2687873" indent="0">
              <a:buNone/>
              <a:defRPr sz="1471"/>
            </a:lvl5pPr>
            <a:lvl6pPr marL="3359841" indent="0">
              <a:buNone/>
              <a:defRPr sz="1471"/>
            </a:lvl6pPr>
            <a:lvl7pPr marL="4031810" indent="0">
              <a:buNone/>
              <a:defRPr sz="1471"/>
            </a:lvl7pPr>
            <a:lvl8pPr marL="4703780" indent="0">
              <a:buNone/>
              <a:defRPr sz="1471"/>
            </a:lvl8pPr>
            <a:lvl9pPr marL="5375748" indent="0">
              <a:buNone/>
              <a:defRPr sz="147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93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9" y="6356355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FE51F-D66D-4C68-A064-B0A12601E4F8}" type="datetimeFigureOut">
              <a:rPr lang="ko-KR" altLang="en-US" smtClean="0"/>
              <a:t>2022-05-06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7" y="6356355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4" y="6356355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D95C9-43E2-4760-AC4A-9C1C06C74326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0" y="550333"/>
            <a:ext cx="990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969155" y="684722"/>
            <a:ext cx="0" cy="604530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개체 틀 14"/>
          <p:cNvSpPr>
            <a:spLocks noGrp="1"/>
          </p:cNvSpPr>
          <p:nvPr>
            <p:ph type="title"/>
          </p:nvPr>
        </p:nvSpPr>
        <p:spPr>
          <a:xfrm>
            <a:off x="144077" y="140791"/>
            <a:ext cx="2475922" cy="3185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70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defTabSz="1343935" rtl="0" eaLnBrk="1" latinLnBrk="1" hangingPunct="1">
        <a:lnSpc>
          <a:spcPct val="90000"/>
        </a:lnSpc>
        <a:spcBef>
          <a:spcPct val="0"/>
        </a:spcBef>
        <a:buNone/>
        <a:defRPr sz="2059" b="1" kern="1200">
          <a:solidFill>
            <a:schemeClr val="tx1"/>
          </a:solidFill>
          <a:latin typeface="Arial Narrow" panose="020B0606020202030204" pitchFamily="34" charset="0"/>
          <a:ea typeface="LG스마트체 Regular" panose="020B0600000101010101" pitchFamily="50" charset="-127"/>
          <a:cs typeface="+mj-cs"/>
        </a:defRPr>
      </a:lvl1pPr>
    </p:titleStyle>
    <p:bodyStyle>
      <a:lvl1pPr marL="335984" indent="-335984" algn="l" defTabSz="1343935" rtl="0" eaLnBrk="1" latinLnBrk="1" hangingPunct="1">
        <a:lnSpc>
          <a:spcPct val="90000"/>
        </a:lnSpc>
        <a:spcBef>
          <a:spcPts val="1471"/>
        </a:spcBef>
        <a:buFont typeface="Arial" panose="020B0604020202020204" pitchFamily="34" charset="0"/>
        <a:buChar char="•"/>
        <a:defRPr sz="4115" kern="1200">
          <a:solidFill>
            <a:schemeClr val="tx1"/>
          </a:solidFill>
          <a:latin typeface="+mn-lt"/>
          <a:ea typeface="+mn-ea"/>
          <a:cs typeface="+mn-cs"/>
        </a:defRPr>
      </a:lvl1pPr>
      <a:lvl2pPr marL="1007954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2pPr>
      <a:lvl3pPr marL="1679922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3pPr>
      <a:lvl4pPr marL="2351890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4pPr>
      <a:lvl5pPr marL="3023857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5pPr>
      <a:lvl6pPr marL="3695826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6pPr>
      <a:lvl7pPr marL="4367796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7pPr>
      <a:lvl8pPr marL="5039764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8pPr>
      <a:lvl9pPr marL="5711732" indent="-335984" algn="l" defTabSz="1343935" rtl="0" eaLnBrk="1" latinLnBrk="1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1pPr>
      <a:lvl2pPr marL="671968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2pPr>
      <a:lvl3pPr marL="1343935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3pPr>
      <a:lvl4pPr marL="2015906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4pPr>
      <a:lvl5pPr marL="2687873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5pPr>
      <a:lvl6pPr marL="3359841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6pPr>
      <a:lvl7pPr marL="4031810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7pPr>
      <a:lvl8pPr marL="4703780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8pPr>
      <a:lvl9pPr marL="5375748" algn="l" defTabSz="1343935" rtl="0" eaLnBrk="1" latinLnBrk="1" hangingPunct="1">
        <a:defRPr sz="26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6" y="652444"/>
            <a:ext cx="4813204" cy="559601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177" y="652444"/>
            <a:ext cx="4541252" cy="60818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43" y="1012036"/>
            <a:ext cx="159495" cy="28373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1221665" y="220644"/>
                <a:ext cx="365513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93663" indent="-93663" latinLnBrk="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00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LG스마트체 Regular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10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LG스마트체 Regular" panose="020B0600000101010101" pitchFamily="50" charset="-127"/>
                          </a:rPr>
                          <m:t>𝑅</m:t>
                        </m:r>
                      </m:e>
                      <m:sup>
                        <m:r>
                          <a:rPr lang="en-US" altLang="ko-KR" sz="10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LG스마트체 Regular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(</a:t>
                </a:r>
                <a:r>
                  <a:rPr lang="ko-KR" altLang="en-US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결정계수</a:t>
                </a:r>
                <a:r>
                  <a:rPr lang="en-US" altLang="ko-KR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) </a:t>
                </a:r>
              </a:p>
              <a:p>
                <a:pPr latinLnBrk="0"/>
                <a:r>
                  <a:rPr lang="en-US" altLang="ko-KR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: </a:t>
                </a:r>
                <a:r>
                  <a:rPr lang="ko-KR" altLang="en-US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독립변수가 종속변수를 얼마만큼 설명해주는지 가르키는 지표</a:t>
                </a:r>
                <a:endParaRPr lang="en-US" altLang="ko-KR" sz="1000" smtClean="0">
                  <a:solidFill>
                    <a:schemeClr val="accent1">
                      <a:lumMod val="75000"/>
                    </a:schemeClr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endParaRPr>
              </a:p>
              <a:p>
                <a:pPr latinLnBrk="0"/>
                <a:r>
                  <a:rPr lang="en-US" altLang="ko-KR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: </a:t>
                </a:r>
                <a:r>
                  <a:rPr lang="ko-KR" altLang="en-US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총 변동 중에서 회귀모형에 의해 설명되는 변동이 차지하는 비율</a:t>
                </a:r>
                <a:endParaRPr lang="en-US" altLang="ko-KR" sz="1000" smtClean="0">
                  <a:solidFill>
                    <a:schemeClr val="accent1">
                      <a:lumMod val="75000"/>
                    </a:schemeClr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endParaRPr>
              </a:p>
              <a:p>
                <a:pPr latinLnBrk="0"/>
                <a:r>
                  <a:rPr lang="en-US" altLang="ko-KR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: </a:t>
                </a:r>
                <a:r>
                  <a:rPr lang="ko-KR" altLang="en-US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결정계수가 높을 수록 독립변수가 종속변수를 많이 설명함</a:t>
                </a:r>
                <a:endParaRPr lang="en-US" altLang="ko-KR" sz="1000">
                  <a:solidFill>
                    <a:schemeClr val="accent1">
                      <a:lumMod val="75000"/>
                    </a:schemeClr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endParaRPr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1665" y="220644"/>
                <a:ext cx="3655135" cy="707886"/>
              </a:xfrm>
              <a:prstGeom prst="rect">
                <a:avLst/>
              </a:prstGeom>
              <a:blipFill rotWithShape="0">
                <a:blip r:embed="rId5"/>
                <a:stretch>
                  <a:fillRect b="-431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2386042" y="2988329"/>
            <a:ext cx="26521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3663" indent="-93663" latinLnBrk="0">
              <a:buFont typeface="Arial" panose="020B0604020202020204" pitchFamily="34" charset="0"/>
              <a:buChar char="•"/>
            </a:pPr>
            <a:r>
              <a:rPr lang="ko-KR" altLang="en-US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회귀 계수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독립변수가 한 단위 변화함에 따라 종속변수에 미치는 영향력 크기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marL="93663" indent="-93663" latinLnBrk="0">
              <a:buFont typeface="Arial" panose="020B0604020202020204" pitchFamily="34" charset="0"/>
              <a:buChar char="•"/>
            </a:pPr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Estimate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회귀 계수의 추정치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marL="93663" indent="-93663" latinLnBrk="0">
              <a:buFont typeface="Arial" panose="020B0604020202020204" pitchFamily="34" charset="0"/>
              <a:buChar char="•"/>
            </a:pPr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Std.Error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표준 오차</a:t>
            </a:r>
            <a:endParaRPr lang="en-US" altLang="ko-KR" sz="100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marL="93663" indent="-93663" latinLnBrk="0">
              <a:buFont typeface="Arial" panose="020B0604020202020204" pitchFamily="34" charset="0"/>
              <a:buChar char="•"/>
            </a:pPr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T</a:t>
            </a:r>
            <a:r>
              <a:rPr lang="ko-KR" altLang="en-US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값</a:t>
            </a:r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</a:t>
            </a:r>
            <a:r>
              <a:rPr lang="ko-KR" altLang="en-US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독립변수의 유의성 판단하기 위한 통계량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indent="355600"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두 집단의 차이의 평균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÷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표준오차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43" y="3895994"/>
            <a:ext cx="159495" cy="28373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43" y="5902594"/>
            <a:ext cx="159495" cy="2837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05353" y="5393663"/>
            <a:ext cx="2652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3663" indent="-93663" latinLnBrk="0">
              <a:buFont typeface="Arial" panose="020B0604020202020204" pitchFamily="34" charset="0"/>
              <a:buChar char="•"/>
            </a:pPr>
            <a:r>
              <a:rPr lang="ko-KR" altLang="en-US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정규성 검정 종류 </a:t>
            </a:r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3</a:t>
            </a:r>
            <a:r>
              <a:rPr lang="ko-KR" altLang="en-US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가지</a:t>
            </a:r>
            <a:endParaRPr lang="en-US" altLang="ko-KR" sz="1000" b="1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latinLnBrk="0"/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히스토그램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,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Q-Q plot, Shapiro-Wilks test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629401" y="83690"/>
            <a:ext cx="361526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3663" indent="-93663" latinLnBrk="0">
              <a:buFont typeface="Arial" panose="020B0604020202020204" pitchFamily="34" charset="0"/>
              <a:buChar char="•"/>
            </a:pPr>
            <a:r>
              <a:rPr lang="ko-KR" altLang="en-US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최적</a:t>
            </a:r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</a:t>
            </a:r>
            <a:r>
              <a:rPr lang="ko-KR" altLang="en-US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회귀방정식</a:t>
            </a:r>
            <a:r>
              <a:rPr lang="en-US" altLang="ko-KR" sz="1000" b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</a:t>
            </a:r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상황에 따라 필요한 최적 변수만 선택함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① 전진선택법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중요하다고 생각되는 변수 하나씩 추가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② 후진선택법</a:t>
            </a:r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영향을 적게 주는 변수 하나씩 제거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③ 단계선택법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단계별로 추가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,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제거 여부 검토하면서 나아감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marL="93663" indent="-93663" latinLnBrk="0">
              <a:buFont typeface="Arial" panose="020B0604020202020204" pitchFamily="34" charset="0"/>
              <a:buChar char="•"/>
            </a:pP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709" y="1499927"/>
            <a:ext cx="159495" cy="28373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709" y="5853040"/>
            <a:ext cx="159495" cy="28373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918041" y="3249938"/>
            <a:ext cx="8146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y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종속변수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48247" y="3249939"/>
            <a:ext cx="8146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x(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독립변수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)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6604681" y="3271902"/>
            <a:ext cx="164117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6080520" y="3271902"/>
            <a:ext cx="472712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777979" y="4248840"/>
            <a:ext cx="8146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회귀계수 →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870151" y="4332663"/>
            <a:ext cx="1807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← 회귀계수가 유의한지 판단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, </a:t>
            </a:r>
          </a:p>
          <a:p>
            <a:pPr indent="182563" latinLnBrk="0"/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p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-value &lt; 0.05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여야 유의함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/>
              <p:cNvSpPr txBox="1"/>
              <p:nvPr/>
            </p:nvSpPr>
            <p:spPr>
              <a:xfrm>
                <a:off x="5086618" y="5491581"/>
                <a:ext cx="81460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0"/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0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LG스마트체 Regular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10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LG스마트체 Regular" panose="020B0600000101010101" pitchFamily="50" charset="-127"/>
                          </a:rPr>
                          <m:t>𝑅</m:t>
                        </m:r>
                      </m:e>
                      <m:sup>
                        <m:r>
                          <a:rPr lang="en-US" altLang="ko-KR" sz="10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LG스마트체 Regular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→</a:t>
                </a:r>
                <a:endParaRPr lang="en-US" altLang="ko-KR" sz="1000" smtClean="0">
                  <a:solidFill>
                    <a:schemeClr val="accent1">
                      <a:lumMod val="75000"/>
                    </a:schemeClr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endParaRPr>
              </a:p>
            </p:txBody>
          </p:sp>
        </mc:Choice>
        <mc:Fallback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6618" y="5491581"/>
                <a:ext cx="814605" cy="246221"/>
              </a:xfrm>
              <a:prstGeom prst="rect">
                <a:avLst/>
              </a:prstGeom>
              <a:blipFill rotWithShape="0">
                <a:blip r:embed="rId6"/>
                <a:stretch>
                  <a:fillRect b="-100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Box 25"/>
          <p:cNvSpPr txBox="1"/>
          <p:nvPr/>
        </p:nvSpPr>
        <p:spPr>
          <a:xfrm>
            <a:off x="4844473" y="5633220"/>
            <a:ext cx="8146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F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통계량→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81209" y="6225056"/>
            <a:ext cx="15127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F</a:t>
            </a:r>
            <a:r>
              <a:rPr lang="ko-KR" altLang="en-US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통계량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</a:p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모형의 통계적 유의성을 보기 위한 것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/>
              <p:cNvSpPr txBox="1"/>
              <p:nvPr/>
            </p:nvSpPr>
            <p:spPr>
              <a:xfrm>
                <a:off x="8417744" y="6276212"/>
                <a:ext cx="987513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atinLnBrk="0"/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0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LG스마트체 Regular" panose="020B0600000101010101" pitchFamily="50" charset="-127"/>
                          </a:rPr>
                        </m:ctrlPr>
                      </m:sSupPr>
                      <m:e>
                        <m:r>
                          <a:rPr lang="en-US" altLang="ko-KR" sz="10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LG스마트체 Regular" panose="020B0600000101010101" pitchFamily="50" charset="-127"/>
                          </a:rPr>
                          <m:t>𝑅</m:t>
                        </m:r>
                      </m:e>
                      <m:sup>
                        <m:r>
                          <a:rPr lang="en-US" altLang="ko-KR" sz="10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LG스마트체 Regular" panose="020B0600000101010101" pitchFamily="50" charset="-127"/>
                          </a:rPr>
                          <m:t>2</m:t>
                        </m:r>
                      </m:sup>
                    </m:sSup>
                  </m:oMath>
                </a14:m>
                <a:r>
                  <a:rPr lang="ko-KR" altLang="en-US" sz="1000" smtClean="0">
                    <a:solidFill>
                      <a:schemeClr val="accent1">
                        <a:lumMod val="75000"/>
                      </a:schemeClr>
                    </a:solidFill>
                    <a:latin typeface="Arial Narrow" panose="020B0606020202030204" pitchFamily="34" charset="0"/>
                    <a:ea typeface="LG스마트체 Regular" panose="020B0600000101010101" pitchFamily="50" charset="-127"/>
                  </a:rPr>
                  <a:t>확인하면 됨</a:t>
                </a:r>
                <a:endParaRPr lang="en-US" altLang="ko-KR" sz="1000" smtClean="0">
                  <a:solidFill>
                    <a:schemeClr val="accent1">
                      <a:lumMod val="75000"/>
                    </a:schemeClr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endParaRPr>
              </a:p>
            </p:txBody>
          </p:sp>
        </mc:Choice>
        <mc:Fallback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7744" y="6276212"/>
                <a:ext cx="987513" cy="246221"/>
              </a:xfrm>
              <a:prstGeom prst="rect">
                <a:avLst/>
              </a:prstGeom>
              <a:blipFill rotWithShape="0">
                <a:blip r:embed="rId7"/>
                <a:stretch>
                  <a:fillRect b="-1250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/>
          <p:cNvSpPr txBox="1"/>
          <p:nvPr/>
        </p:nvSpPr>
        <p:spPr>
          <a:xfrm>
            <a:off x="7984728" y="6088392"/>
            <a:ext cx="15784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F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통계량의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p-value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를 보면됨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44330" y="5885212"/>
            <a:ext cx="23616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Books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는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0.05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가 넘으므로 유의하지 않음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cxnSp>
        <p:nvCxnSpPr>
          <p:cNvPr id="32" name="직선 화살표 연결선 31"/>
          <p:cNvCxnSpPr/>
          <p:nvPr/>
        </p:nvCxnSpPr>
        <p:spPr>
          <a:xfrm flipH="1">
            <a:off x="4577642" y="5853040"/>
            <a:ext cx="508977" cy="372016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54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52864"/>
          <a:stretch/>
        </p:blipFill>
        <p:spPr>
          <a:xfrm>
            <a:off x="116393" y="638658"/>
            <a:ext cx="4394647" cy="289702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91" y="638657"/>
            <a:ext cx="4753560" cy="595870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92" y="1090624"/>
            <a:ext cx="159495" cy="28373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92" y="2989092"/>
            <a:ext cx="159495" cy="2837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32994" y="3217901"/>
            <a:ext cx="23616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평균이 일정하지 않은 경우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차분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분산이 일정하지 않은 경우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변환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9239" y="3396318"/>
            <a:ext cx="21813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*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차분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(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현 시점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)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– (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바로 전 시점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)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8543" y="5584246"/>
            <a:ext cx="159495" cy="283732"/>
          </a:xfrm>
          <a:prstGeom prst="rect">
            <a:avLst/>
          </a:prstGeom>
        </p:spPr>
      </p:pic>
      <p:sp>
        <p:nvSpPr>
          <p:cNvPr id="11" name="모서리가 둥근 직사각형 10"/>
          <p:cNvSpPr/>
          <p:nvPr/>
        </p:nvSpPr>
        <p:spPr>
          <a:xfrm>
            <a:off x="5481205" y="4241073"/>
            <a:ext cx="2083377" cy="148047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7544331" y="4183870"/>
            <a:ext cx="23616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2563" indent="-182563"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← 전체 변수에서 영향력이 가장 적은 것 하나를 제거한 모습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후진제거법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)</a:t>
            </a:r>
          </a:p>
          <a:p>
            <a:pPr marL="180975" latinLnBrk="0"/>
            <a:r>
              <a:rPr lang="ko-KR" altLang="en-US" sz="1000" smtClean="0">
                <a:solidFill>
                  <a:srgbClr val="006600"/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숫자는 무시하고 흐름만 봐도 무방할 듯</a:t>
            </a:r>
            <a:endParaRPr lang="en-US" altLang="ko-KR" sz="1000" smtClean="0">
              <a:solidFill>
                <a:srgbClr val="006600"/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960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45007" b="-543"/>
          <a:stretch/>
        </p:blipFill>
        <p:spPr>
          <a:xfrm>
            <a:off x="4560586" y="2378905"/>
            <a:ext cx="5345414" cy="4384721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55278"/>
          <a:stretch/>
        </p:blipFill>
        <p:spPr>
          <a:xfrm>
            <a:off x="62925" y="603822"/>
            <a:ext cx="4702261" cy="310602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1148" y="3999160"/>
            <a:ext cx="469794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7313" indent="-87313" latinLnBrk="0">
              <a:buFont typeface="Arial" panose="020B0604020202020204" pitchFamily="34" charset="0"/>
              <a:buChar char="•"/>
            </a:pPr>
            <a:r>
              <a:rPr lang="ko-KR" altLang="en-US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주성분분석</a:t>
            </a:r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</a:t>
            </a:r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PCA)</a:t>
            </a:r>
          </a:p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너무 많은 변수들은 복잡하니 연관있는 것은  묶음으로써 차원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개수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)</a:t>
            </a:r>
            <a:r>
              <a:rPr lang="ko-KR" altLang="en-US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을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줄이는 것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latinLnBrk="0"/>
            <a:endParaRPr lang="en-US" altLang="ko-KR" sz="100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marL="90488" indent="-90488" latinLnBrk="0">
              <a:buFont typeface="Arial" panose="020B0604020202020204" pitchFamily="34" charset="0"/>
              <a:buChar char="•"/>
            </a:pPr>
            <a:r>
              <a:rPr lang="en-US" altLang="ko-KR" sz="1000" b="1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Scree plot</a:t>
            </a:r>
          </a:p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주성분의 분산의 크기를 보여줌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. </a:t>
            </a:r>
          </a:p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기울기가 완만해져 거의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0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이 되는 지점 전단계에서 주성분 개수를 구함 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latinLnBrk="0"/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(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대략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85%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분산 비율 지점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)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92" y="2989092"/>
            <a:ext cx="159495" cy="2837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37073" y="2942811"/>
            <a:ext cx="26520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수평이 되는 지점 전단계에서 주성분 개수 선택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 flipV="1">
            <a:off x="7142278" y="4285397"/>
            <a:ext cx="388419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925079" y="5631420"/>
            <a:ext cx="26520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Comp.4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에서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85%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만족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32858" y="6007896"/>
            <a:ext cx="26520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Proportion of Variance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에서 가장 큰 값 찾기 →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 flipV="1">
            <a:off x="5975395" y="4127083"/>
            <a:ext cx="388419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 flipV="1">
            <a:off x="6363814" y="4285397"/>
            <a:ext cx="388419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414055" y="6328660"/>
            <a:ext cx="2652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Comp.2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에서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69.5%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분산설명력을 가짐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따라 잃게 되는 정보량은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100% - 69.5% =30.5%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→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851" y="6186794"/>
            <a:ext cx="159495" cy="283732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 flipV="1">
            <a:off x="5873037" y="3369632"/>
            <a:ext cx="388419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261456" y="3315150"/>
            <a:ext cx="2652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c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or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인자가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TRUE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면 상관행렬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indent="539750"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 FALSE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면 공분산행렬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310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68642"/>
          <a:stretch/>
        </p:blipFill>
        <p:spPr>
          <a:xfrm>
            <a:off x="90213" y="612533"/>
            <a:ext cx="4246656" cy="191681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793" y="2021032"/>
            <a:ext cx="159495" cy="283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39684" y="1288412"/>
            <a:ext cx="28461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잔차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(residual):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추정한 회귀식과 실제 관측값의 차이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0213" y="2304764"/>
            <a:ext cx="4246656" cy="1102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t="77488"/>
          <a:stretch/>
        </p:blipFill>
        <p:spPr>
          <a:xfrm>
            <a:off x="5124896" y="924524"/>
            <a:ext cx="4246656" cy="138024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/>
          <a:srcRect t="51992"/>
          <a:stretch/>
        </p:blipFill>
        <p:spPr>
          <a:xfrm>
            <a:off x="90213" y="2655677"/>
            <a:ext cx="4465674" cy="185848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54" y="3800273"/>
            <a:ext cx="159495" cy="2837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709491" y="3881258"/>
            <a:ext cx="37163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순환변동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: 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경제적이나 자연적인 이유 없이 알려지지 않은 주기로 변화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904" y="1570940"/>
            <a:ext cx="159495" cy="2837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40483" y="1631374"/>
            <a:ext cx="13701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잡음의 원인은 모름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387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49" y="643735"/>
            <a:ext cx="4687160" cy="546097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336" y="643734"/>
            <a:ext cx="3953618" cy="613401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096" y="2146393"/>
            <a:ext cx="159495" cy="283732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 flipV="1">
            <a:off x="6736733" y="1947778"/>
            <a:ext cx="321007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998938" y="3411091"/>
            <a:ext cx="12558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후진 제거법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353665" y="2772696"/>
            <a:ext cx="43507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353665" y="2957051"/>
            <a:ext cx="126098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8564610" y="2824313"/>
            <a:ext cx="38136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모서리가 둥근 직사각형 13"/>
          <p:cNvSpPr/>
          <p:nvPr/>
        </p:nvSpPr>
        <p:spPr>
          <a:xfrm flipV="1">
            <a:off x="2147997" y="3994942"/>
            <a:ext cx="321007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638819" y="5451431"/>
            <a:ext cx="14313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Comp.2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에서 누적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91%</a:t>
            </a:r>
          </a:p>
        </p:txBody>
      </p:sp>
      <p:sp>
        <p:nvSpPr>
          <p:cNvPr id="16" name="모서리가 둥근 직사각형 15"/>
          <p:cNvSpPr/>
          <p:nvPr/>
        </p:nvSpPr>
        <p:spPr>
          <a:xfrm flipV="1">
            <a:off x="3007806" y="3994942"/>
            <a:ext cx="321007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638819" y="5868371"/>
            <a:ext cx="14313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Comp.4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에서 누적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100%</a:t>
            </a: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55" y="5584639"/>
            <a:ext cx="159495" cy="283732"/>
          </a:xfrm>
          <a:prstGeom prst="rect">
            <a:avLst/>
          </a:prstGeom>
        </p:spPr>
      </p:pic>
      <p:sp>
        <p:nvSpPr>
          <p:cNvPr id="19" name="모서리가 둥근 직사각형 18"/>
          <p:cNvSpPr/>
          <p:nvPr/>
        </p:nvSpPr>
        <p:spPr>
          <a:xfrm flipV="1">
            <a:off x="1527023" y="4418021"/>
            <a:ext cx="370016" cy="713535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모서리가 둥근 직사각형 19"/>
          <p:cNvSpPr/>
          <p:nvPr/>
        </p:nvSpPr>
        <p:spPr>
          <a:xfrm flipV="1">
            <a:off x="902735" y="3176076"/>
            <a:ext cx="832612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2085964" y="3125298"/>
            <a:ext cx="143132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주성분분석 함수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cxnSp>
        <p:nvCxnSpPr>
          <p:cNvPr id="23" name="직선 화살표 연결선 22"/>
          <p:cNvCxnSpPr>
            <a:stCxn id="20" idx="3"/>
            <a:endCxn id="21" idx="1"/>
          </p:cNvCxnSpPr>
          <p:nvPr/>
        </p:nvCxnSpPr>
        <p:spPr>
          <a:xfrm>
            <a:off x="1735347" y="3248409"/>
            <a:ext cx="350617" cy="0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352194" y="5659901"/>
            <a:ext cx="20014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head2, breadth2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는 음의 상관관계임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235368" y="4804724"/>
            <a:ext cx="12558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25%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5534168" y="4777706"/>
            <a:ext cx="1667942" cy="67247"/>
            <a:chOff x="5534168" y="4777706"/>
            <a:chExt cx="1667942" cy="67247"/>
          </a:xfrm>
        </p:grpSpPr>
        <p:cxnSp>
          <p:nvCxnSpPr>
            <p:cNvPr id="29" name="직선 연결선 28"/>
            <p:cNvCxnSpPr/>
            <p:nvPr/>
          </p:nvCxnSpPr>
          <p:spPr>
            <a:xfrm>
              <a:off x="5571203" y="4800834"/>
              <a:ext cx="1627991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타원 30"/>
            <p:cNvSpPr/>
            <p:nvPr/>
          </p:nvSpPr>
          <p:spPr>
            <a:xfrm>
              <a:off x="5534168" y="4777706"/>
              <a:ext cx="67247" cy="672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7134863" y="4777706"/>
              <a:ext cx="67247" cy="672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/>
            <p:cNvSpPr/>
            <p:nvPr/>
          </p:nvSpPr>
          <p:spPr>
            <a:xfrm>
              <a:off x="6334515" y="4777706"/>
              <a:ext cx="67247" cy="672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/>
            <p:cNvSpPr/>
            <p:nvPr/>
          </p:nvSpPr>
          <p:spPr>
            <a:xfrm>
              <a:off x="5934341" y="4777706"/>
              <a:ext cx="67247" cy="672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/>
            <p:cNvSpPr/>
            <p:nvPr/>
          </p:nvSpPr>
          <p:spPr>
            <a:xfrm>
              <a:off x="6738581" y="4777706"/>
              <a:ext cx="67247" cy="672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304838" y="4868081"/>
            <a:ext cx="52590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lnSpc>
                <a:spcPts val="900"/>
              </a:lnSpc>
            </a:pPr>
            <a:r>
              <a:rPr lang="ko-KR" altLang="en-US" sz="8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최솟값</a:t>
            </a:r>
            <a:endParaRPr lang="en-US" altLang="ko-KR" sz="8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algn="ctr" latinLnBrk="0">
              <a:lnSpc>
                <a:spcPts val="900"/>
              </a:lnSpc>
            </a:pPr>
            <a:r>
              <a:rPr lang="en-US" altLang="ko-KR" sz="8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(min)</a:t>
            </a:r>
            <a:endParaRPr lang="en-US" altLang="ko-KR" sz="8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716198" y="4868081"/>
            <a:ext cx="5031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lnSpc>
                <a:spcPts val="900"/>
              </a:lnSpc>
            </a:pPr>
            <a:r>
              <a:rPr lang="en-US" altLang="ko-KR" sz="8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Q1</a:t>
            </a:r>
            <a:endParaRPr lang="en-US" altLang="ko-KR" sz="8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20712" y="4868081"/>
            <a:ext cx="50317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lnSpc>
                <a:spcPts val="900"/>
              </a:lnSpc>
            </a:pPr>
            <a:r>
              <a:rPr lang="en-US" altLang="ko-KR" sz="8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Q3</a:t>
            </a:r>
            <a:endParaRPr lang="en-US" altLang="ko-KR" sz="8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134166" y="4868081"/>
            <a:ext cx="5031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lnSpc>
                <a:spcPts val="900"/>
              </a:lnSpc>
            </a:pPr>
            <a:r>
              <a:rPr lang="ko-KR" altLang="en-US" sz="8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중앙값</a:t>
            </a:r>
            <a:endParaRPr lang="en-US" altLang="ko-KR" sz="8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algn="ctr" latinLnBrk="0">
              <a:lnSpc>
                <a:spcPts val="900"/>
              </a:lnSpc>
            </a:pPr>
            <a:r>
              <a:rPr lang="en-US" altLang="ko-KR" sz="8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</a:t>
            </a:r>
            <a:r>
              <a:rPr lang="en-US" altLang="ko-KR" sz="8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median)</a:t>
            </a:r>
            <a:endParaRPr lang="en-US" altLang="ko-KR" sz="8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953481" y="4868081"/>
            <a:ext cx="5031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lnSpc>
                <a:spcPts val="900"/>
              </a:lnSpc>
            </a:pPr>
            <a:r>
              <a:rPr lang="ko-KR" altLang="en-US" sz="8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최댓값</a:t>
            </a:r>
            <a:endParaRPr lang="en-US" altLang="ko-KR" sz="8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  <a:p>
            <a:pPr algn="ctr" latinLnBrk="0">
              <a:lnSpc>
                <a:spcPts val="900"/>
              </a:lnSpc>
            </a:pPr>
            <a:r>
              <a:rPr lang="en-US" altLang="ko-KR" sz="8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(max)</a:t>
            </a:r>
            <a:endParaRPr lang="en-US" altLang="ko-KR" sz="8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564222" y="4719622"/>
            <a:ext cx="400110" cy="2462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atinLnBrk="0"/>
            <a:r>
              <a:rPr lang="en-US" altLang="ko-KR" sz="14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=</a:t>
            </a:r>
            <a:endParaRPr lang="en-US" altLang="ko-KR" sz="14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973899" y="4719622"/>
            <a:ext cx="400110" cy="2462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atinLnBrk="0"/>
            <a:r>
              <a:rPr lang="en-US" altLang="ko-KR" sz="14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=</a:t>
            </a:r>
            <a:endParaRPr lang="en-US" altLang="ko-KR" sz="14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370181" y="4719622"/>
            <a:ext cx="400110" cy="2462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atinLnBrk="0"/>
            <a:r>
              <a:rPr lang="en-US" altLang="ko-KR" sz="14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=</a:t>
            </a:r>
            <a:endParaRPr lang="en-US" altLang="ko-KR" sz="14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766319" y="4719622"/>
            <a:ext cx="400110" cy="24622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latinLnBrk="0"/>
            <a:r>
              <a:rPr lang="en-US" altLang="ko-KR" sz="14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=</a:t>
            </a:r>
            <a:endParaRPr lang="en-US" altLang="ko-KR" sz="14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235368" y="6451963"/>
            <a:ext cx="12558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68.4%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48" name="모서리가 둥근 직사각형 47"/>
          <p:cNvSpPr/>
          <p:nvPr/>
        </p:nvSpPr>
        <p:spPr>
          <a:xfrm flipV="1">
            <a:off x="6807939" y="6213069"/>
            <a:ext cx="321007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20843" b="39129"/>
          <a:stretch/>
        </p:blipFill>
        <p:spPr>
          <a:xfrm>
            <a:off x="132645" y="651520"/>
            <a:ext cx="4677668" cy="23919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54478" y="1619661"/>
            <a:ext cx="12558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계통추출방법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701276" y="1380902"/>
            <a:ext cx="108807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368594" y="1531027"/>
            <a:ext cx="98916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54478" y="2670538"/>
            <a:ext cx="12558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제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1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종 오류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86713" y="2916759"/>
            <a:ext cx="4623600" cy="15083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29" y="3229049"/>
            <a:ext cx="4378338" cy="1073441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732" y="1050014"/>
            <a:ext cx="4895850" cy="96202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2732" y="2250009"/>
            <a:ext cx="4914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61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52" y="608586"/>
            <a:ext cx="6164987" cy="61492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88446" y="4622168"/>
            <a:ext cx="12558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20.3%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 flipV="1">
            <a:off x="2667185" y="2814411"/>
            <a:ext cx="469987" cy="144666"/>
          </a:xfrm>
          <a:prstGeom prst="roundRect">
            <a:avLst/>
          </a:prstGeom>
          <a:noFill/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272584" y="3959740"/>
            <a:ext cx="302725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Comp.3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에서 전체 분산 비율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79.66%</a:t>
            </a:r>
          </a:p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잃게 되는 정보량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= 100% - (</a:t>
            </a:r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해당 차원 누적 분산 비율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)</a:t>
            </a:r>
          </a:p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∴ </a:t>
            </a:r>
            <a:r>
              <a:rPr lang="en-US" altLang="ko-KR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100% - 79.66% = 20.34%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888446" y="6403200"/>
            <a:ext cx="12558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000" smtClean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중앙값</a:t>
            </a:r>
            <a:endParaRPr lang="en-US" altLang="ko-KR" sz="1000" smtClean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770496" y="5761666"/>
            <a:ext cx="290928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81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6159</TotalTime>
  <Words>371</Words>
  <Application>Microsoft Office PowerPoint</Application>
  <PresentationFormat>A4 용지(210x297mm)</PresentationFormat>
  <Paragraphs>75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LG스마트체 Regular</vt:lpstr>
      <vt:lpstr>맑은 고딕</vt:lpstr>
      <vt:lpstr>Arial</vt:lpstr>
      <vt:lpstr>Arial Narrow</vt:lpstr>
      <vt:lpstr>Calibri</vt:lpstr>
      <vt:lpstr>Cambria Math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이은아/사원/H&amp;A상품/기술전략팀(eunah.lee@lge.com)</dc:creator>
  <cp:lastModifiedBy>이은아/사원/H&amp;A상품/기술전략팀(eunah.lee@lge.com)</cp:lastModifiedBy>
  <cp:revision>67</cp:revision>
  <dcterms:created xsi:type="dcterms:W3CDTF">2022-04-29T02:01:06Z</dcterms:created>
  <dcterms:modified xsi:type="dcterms:W3CDTF">2022-05-06T08:23:49Z</dcterms:modified>
</cp:coreProperties>
</file>

<file path=docProps/thumbnail.jpeg>
</file>